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9" r:id="rId3"/>
    <p:sldId id="270" r:id="rId4"/>
    <p:sldId id="271" r:id="rId5"/>
    <p:sldId id="288" r:id="rId6"/>
    <p:sldId id="287" r:id="rId7"/>
    <p:sldId id="289" r:id="rId8"/>
    <p:sldId id="290" r:id="rId9"/>
    <p:sldId id="284" r:id="rId10"/>
    <p:sldId id="268" r:id="rId11"/>
    <p:sldId id="273" r:id="rId12"/>
    <p:sldId id="285" r:id="rId13"/>
    <p:sldId id="280" r:id="rId14"/>
    <p:sldId id="291" r:id="rId15"/>
    <p:sldId id="292" r:id="rId16"/>
    <p:sldId id="272" r:id="rId17"/>
    <p:sldId id="282" r:id="rId18"/>
    <p:sldId id="294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6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Attrition % of companies 499-999 employees by quarter 1992-2022</a:t>
            </a:r>
            <a:r>
              <a:rPr lang="en-US" baseline="0"/>
              <a:t> - Average 0.2967%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Sheet1!$L$7:$L$156</c:f>
              <c:numCache>
                <c:formatCode>General</c:formatCode>
                <c:ptCount val="150"/>
                <c:pt idx="0">
                  <c:v>1992</c:v>
                </c:pt>
                <c:pt idx="3">
                  <c:v>1993</c:v>
                </c:pt>
                <c:pt idx="8">
                  <c:v>1994</c:v>
                </c:pt>
                <c:pt idx="13">
                  <c:v>1995</c:v>
                </c:pt>
                <c:pt idx="18">
                  <c:v>1996</c:v>
                </c:pt>
                <c:pt idx="23">
                  <c:v>1997</c:v>
                </c:pt>
                <c:pt idx="28">
                  <c:v>1998</c:v>
                </c:pt>
                <c:pt idx="33">
                  <c:v>1999</c:v>
                </c:pt>
                <c:pt idx="38">
                  <c:v>2000</c:v>
                </c:pt>
                <c:pt idx="43">
                  <c:v>2001</c:v>
                </c:pt>
                <c:pt idx="48">
                  <c:v>2002</c:v>
                </c:pt>
                <c:pt idx="53">
                  <c:v>2003</c:v>
                </c:pt>
                <c:pt idx="58">
                  <c:v>2004</c:v>
                </c:pt>
                <c:pt idx="63">
                  <c:v>2005</c:v>
                </c:pt>
                <c:pt idx="68">
                  <c:v>2006</c:v>
                </c:pt>
                <c:pt idx="73">
                  <c:v>2007</c:v>
                </c:pt>
                <c:pt idx="78">
                  <c:v>2008</c:v>
                </c:pt>
                <c:pt idx="83">
                  <c:v>2009</c:v>
                </c:pt>
                <c:pt idx="88">
                  <c:v>2010</c:v>
                </c:pt>
                <c:pt idx="93">
                  <c:v>2011</c:v>
                </c:pt>
                <c:pt idx="98">
                  <c:v>2012</c:v>
                </c:pt>
                <c:pt idx="103">
                  <c:v>2013</c:v>
                </c:pt>
                <c:pt idx="108">
                  <c:v>2014</c:v>
                </c:pt>
                <c:pt idx="113">
                  <c:v>2015</c:v>
                </c:pt>
                <c:pt idx="118">
                  <c:v>2016</c:v>
                </c:pt>
                <c:pt idx="123">
                  <c:v>2017</c:v>
                </c:pt>
                <c:pt idx="128">
                  <c:v>2018</c:v>
                </c:pt>
                <c:pt idx="133">
                  <c:v>2019</c:v>
                </c:pt>
                <c:pt idx="138">
                  <c:v>2020</c:v>
                </c:pt>
                <c:pt idx="143">
                  <c:v>2021</c:v>
                </c:pt>
                <c:pt idx="148">
                  <c:v>2022</c:v>
                </c:pt>
              </c:numCache>
            </c:numRef>
          </c:cat>
          <c:val>
            <c:numRef>
              <c:f>Sheet1!$M$7:$M$156</c:f>
              <c:numCache>
                <c:formatCode>General</c:formatCode>
                <c:ptCount val="150"/>
                <c:pt idx="0">
                  <c:v>0.3</c:v>
                </c:pt>
                <c:pt idx="1">
                  <c:v>0.6</c:v>
                </c:pt>
                <c:pt idx="3">
                  <c:v>-0.8</c:v>
                </c:pt>
                <c:pt idx="4">
                  <c:v>2.6</c:v>
                </c:pt>
                <c:pt idx="5">
                  <c:v>0.8</c:v>
                </c:pt>
                <c:pt idx="6">
                  <c:v>1</c:v>
                </c:pt>
                <c:pt idx="8">
                  <c:v>-0.8</c:v>
                </c:pt>
                <c:pt idx="9">
                  <c:v>2.5</c:v>
                </c:pt>
                <c:pt idx="10">
                  <c:v>1.2</c:v>
                </c:pt>
                <c:pt idx="11">
                  <c:v>0.9</c:v>
                </c:pt>
                <c:pt idx="13">
                  <c:v>-0.8</c:v>
                </c:pt>
                <c:pt idx="14">
                  <c:v>2</c:v>
                </c:pt>
                <c:pt idx="15">
                  <c:v>1.2</c:v>
                </c:pt>
                <c:pt idx="16">
                  <c:v>0.4</c:v>
                </c:pt>
                <c:pt idx="18">
                  <c:v>-1.5</c:v>
                </c:pt>
                <c:pt idx="19">
                  <c:v>2.4</c:v>
                </c:pt>
                <c:pt idx="20">
                  <c:v>0.6</c:v>
                </c:pt>
                <c:pt idx="21">
                  <c:v>1.1000000000000001</c:v>
                </c:pt>
                <c:pt idx="23">
                  <c:v>-1.3</c:v>
                </c:pt>
                <c:pt idx="24">
                  <c:v>2</c:v>
                </c:pt>
                <c:pt idx="25">
                  <c:v>0.8</c:v>
                </c:pt>
                <c:pt idx="26">
                  <c:v>1</c:v>
                </c:pt>
                <c:pt idx="28">
                  <c:v>-0.6</c:v>
                </c:pt>
                <c:pt idx="29">
                  <c:v>1.9</c:v>
                </c:pt>
                <c:pt idx="30">
                  <c:v>0.6</c:v>
                </c:pt>
                <c:pt idx="31">
                  <c:v>0.7</c:v>
                </c:pt>
                <c:pt idx="33">
                  <c:v>-1.5</c:v>
                </c:pt>
                <c:pt idx="34">
                  <c:v>2.1</c:v>
                </c:pt>
                <c:pt idx="35">
                  <c:v>0.6</c:v>
                </c:pt>
                <c:pt idx="36">
                  <c:v>1.1000000000000001</c:v>
                </c:pt>
                <c:pt idx="38">
                  <c:v>-0.6</c:v>
                </c:pt>
                <c:pt idx="39">
                  <c:v>2</c:v>
                </c:pt>
                <c:pt idx="40">
                  <c:v>0.3</c:v>
                </c:pt>
                <c:pt idx="41">
                  <c:v>0.3</c:v>
                </c:pt>
                <c:pt idx="43">
                  <c:v>-2.1</c:v>
                </c:pt>
                <c:pt idx="44">
                  <c:v>0.3</c:v>
                </c:pt>
                <c:pt idx="45">
                  <c:v>-1.4</c:v>
                </c:pt>
                <c:pt idx="46">
                  <c:v>-1</c:v>
                </c:pt>
                <c:pt idx="48">
                  <c:v>-1.8</c:v>
                </c:pt>
                <c:pt idx="49">
                  <c:v>1.2</c:v>
                </c:pt>
                <c:pt idx="50">
                  <c:v>-0.1</c:v>
                </c:pt>
                <c:pt idx="51">
                  <c:v>-0.2</c:v>
                </c:pt>
                <c:pt idx="53">
                  <c:v>-1.8</c:v>
                </c:pt>
                <c:pt idx="54">
                  <c:v>0.8</c:v>
                </c:pt>
                <c:pt idx="55">
                  <c:v>-0.1</c:v>
                </c:pt>
                <c:pt idx="56">
                  <c:v>0.2</c:v>
                </c:pt>
                <c:pt idx="58">
                  <c:v>-0.9</c:v>
                </c:pt>
                <c:pt idx="59">
                  <c:v>1.9</c:v>
                </c:pt>
                <c:pt idx="60">
                  <c:v>0.1</c:v>
                </c:pt>
                <c:pt idx="61">
                  <c:v>0.7</c:v>
                </c:pt>
                <c:pt idx="63">
                  <c:v>-1.1000000000000001</c:v>
                </c:pt>
                <c:pt idx="64">
                  <c:v>1.8</c:v>
                </c:pt>
                <c:pt idx="65">
                  <c:v>0.7</c:v>
                </c:pt>
                <c:pt idx="66">
                  <c:v>0.1</c:v>
                </c:pt>
                <c:pt idx="68">
                  <c:v>-0.3</c:v>
                </c:pt>
                <c:pt idx="69">
                  <c:v>1.8</c:v>
                </c:pt>
                <c:pt idx="70">
                  <c:v>0.1</c:v>
                </c:pt>
                <c:pt idx="71">
                  <c:v>0.4</c:v>
                </c:pt>
                <c:pt idx="73">
                  <c:v>-0.7</c:v>
                </c:pt>
                <c:pt idx="74">
                  <c:v>1.6</c:v>
                </c:pt>
                <c:pt idx="75">
                  <c:v>0</c:v>
                </c:pt>
                <c:pt idx="76">
                  <c:v>0.3</c:v>
                </c:pt>
                <c:pt idx="78">
                  <c:v>-1.1000000000000001</c:v>
                </c:pt>
                <c:pt idx="79">
                  <c:v>1</c:v>
                </c:pt>
                <c:pt idx="80">
                  <c:v>-0.7</c:v>
                </c:pt>
                <c:pt idx="81">
                  <c:v>-1.4</c:v>
                </c:pt>
                <c:pt idx="83">
                  <c:v>-3.9</c:v>
                </c:pt>
                <c:pt idx="84">
                  <c:v>-0.5</c:v>
                </c:pt>
                <c:pt idx="85">
                  <c:v>-0.5</c:v>
                </c:pt>
                <c:pt idx="86">
                  <c:v>-0.2</c:v>
                </c:pt>
                <c:pt idx="88">
                  <c:v>-0.9</c:v>
                </c:pt>
                <c:pt idx="89">
                  <c:v>1.9</c:v>
                </c:pt>
                <c:pt idx="90">
                  <c:v>0.4</c:v>
                </c:pt>
                <c:pt idx="91">
                  <c:v>0.6</c:v>
                </c:pt>
                <c:pt idx="93">
                  <c:v>-0.7</c:v>
                </c:pt>
                <c:pt idx="94">
                  <c:v>1.7</c:v>
                </c:pt>
                <c:pt idx="95">
                  <c:v>0.9</c:v>
                </c:pt>
                <c:pt idx="96">
                  <c:v>0.3</c:v>
                </c:pt>
                <c:pt idx="98">
                  <c:v>-0.2</c:v>
                </c:pt>
                <c:pt idx="99">
                  <c:v>2</c:v>
                </c:pt>
                <c:pt idx="100">
                  <c:v>0.4</c:v>
                </c:pt>
                <c:pt idx="101">
                  <c:v>0.4</c:v>
                </c:pt>
                <c:pt idx="103">
                  <c:v>-0.2</c:v>
                </c:pt>
                <c:pt idx="104">
                  <c:v>1.6</c:v>
                </c:pt>
                <c:pt idx="105">
                  <c:v>0.4</c:v>
                </c:pt>
                <c:pt idx="106">
                  <c:v>0.5</c:v>
                </c:pt>
                <c:pt idx="108">
                  <c:v>-0.4</c:v>
                </c:pt>
                <c:pt idx="109">
                  <c:v>2</c:v>
                </c:pt>
                <c:pt idx="110">
                  <c:v>0.3</c:v>
                </c:pt>
                <c:pt idx="111">
                  <c:v>0.8</c:v>
                </c:pt>
                <c:pt idx="113">
                  <c:v>-0.8</c:v>
                </c:pt>
                <c:pt idx="114">
                  <c:v>1.8</c:v>
                </c:pt>
                <c:pt idx="115">
                  <c:v>0.4</c:v>
                </c:pt>
                <c:pt idx="116">
                  <c:v>0.6</c:v>
                </c:pt>
                <c:pt idx="118">
                  <c:v>-1</c:v>
                </c:pt>
                <c:pt idx="119">
                  <c:v>1.4</c:v>
                </c:pt>
                <c:pt idx="120">
                  <c:v>0.6</c:v>
                </c:pt>
                <c:pt idx="121">
                  <c:v>0.1</c:v>
                </c:pt>
                <c:pt idx="123">
                  <c:v>-0.3</c:v>
                </c:pt>
                <c:pt idx="124">
                  <c:v>1.7</c:v>
                </c:pt>
                <c:pt idx="125">
                  <c:v>-0.1</c:v>
                </c:pt>
                <c:pt idx="126">
                  <c:v>0.7</c:v>
                </c:pt>
                <c:pt idx="128">
                  <c:v>-0.2</c:v>
                </c:pt>
                <c:pt idx="129">
                  <c:v>1.6</c:v>
                </c:pt>
                <c:pt idx="130">
                  <c:v>0.1</c:v>
                </c:pt>
                <c:pt idx="131">
                  <c:v>0.6</c:v>
                </c:pt>
                <c:pt idx="133">
                  <c:v>-0.6</c:v>
                </c:pt>
                <c:pt idx="134">
                  <c:v>1.5</c:v>
                </c:pt>
                <c:pt idx="135">
                  <c:v>0</c:v>
                </c:pt>
                <c:pt idx="136">
                  <c:v>0.4</c:v>
                </c:pt>
                <c:pt idx="138">
                  <c:v>-1.4</c:v>
                </c:pt>
                <c:pt idx="139">
                  <c:v>-11.6</c:v>
                </c:pt>
                <c:pt idx="140">
                  <c:v>3.3</c:v>
                </c:pt>
                <c:pt idx="141">
                  <c:v>2</c:v>
                </c:pt>
                <c:pt idx="143">
                  <c:v>0.1</c:v>
                </c:pt>
                <c:pt idx="144">
                  <c:v>1.6</c:v>
                </c:pt>
                <c:pt idx="145">
                  <c:v>1.1000000000000001</c:v>
                </c:pt>
                <c:pt idx="146">
                  <c:v>2.2000000000000002</c:v>
                </c:pt>
                <c:pt idx="148">
                  <c:v>0.4</c:v>
                </c:pt>
                <c:pt idx="149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1-42E5-B729-8ED0BE9FDFAC}"/>
            </c:ext>
          </c:extLst>
        </c:ser>
        <c:ser>
          <c:idx val="1"/>
          <c:order val="1"/>
          <c:spPr>
            <a:solidFill>
              <a:schemeClr val="accent2"/>
            </a:solidFill>
            <a:ln w="25400">
              <a:noFill/>
            </a:ln>
            <a:effectLst/>
          </c:spPr>
          <c:cat>
            <c:numRef>
              <c:f>Sheet1!$L$7:$L$156</c:f>
              <c:numCache>
                <c:formatCode>General</c:formatCode>
                <c:ptCount val="150"/>
                <c:pt idx="0">
                  <c:v>1992</c:v>
                </c:pt>
                <c:pt idx="3">
                  <c:v>1993</c:v>
                </c:pt>
                <c:pt idx="8">
                  <c:v>1994</c:v>
                </c:pt>
                <c:pt idx="13">
                  <c:v>1995</c:v>
                </c:pt>
                <c:pt idx="18">
                  <c:v>1996</c:v>
                </c:pt>
                <c:pt idx="23">
                  <c:v>1997</c:v>
                </c:pt>
                <c:pt idx="28">
                  <c:v>1998</c:v>
                </c:pt>
                <c:pt idx="33">
                  <c:v>1999</c:v>
                </c:pt>
                <c:pt idx="38">
                  <c:v>2000</c:v>
                </c:pt>
                <c:pt idx="43">
                  <c:v>2001</c:v>
                </c:pt>
                <c:pt idx="48">
                  <c:v>2002</c:v>
                </c:pt>
                <c:pt idx="53">
                  <c:v>2003</c:v>
                </c:pt>
                <c:pt idx="58">
                  <c:v>2004</c:v>
                </c:pt>
                <c:pt idx="63">
                  <c:v>2005</c:v>
                </c:pt>
                <c:pt idx="68">
                  <c:v>2006</c:v>
                </c:pt>
                <c:pt idx="73">
                  <c:v>2007</c:v>
                </c:pt>
                <c:pt idx="78">
                  <c:v>2008</c:v>
                </c:pt>
                <c:pt idx="83">
                  <c:v>2009</c:v>
                </c:pt>
                <c:pt idx="88">
                  <c:v>2010</c:v>
                </c:pt>
                <c:pt idx="93">
                  <c:v>2011</c:v>
                </c:pt>
                <c:pt idx="98">
                  <c:v>2012</c:v>
                </c:pt>
                <c:pt idx="103">
                  <c:v>2013</c:v>
                </c:pt>
                <c:pt idx="108">
                  <c:v>2014</c:v>
                </c:pt>
                <c:pt idx="113">
                  <c:v>2015</c:v>
                </c:pt>
                <c:pt idx="118">
                  <c:v>2016</c:v>
                </c:pt>
                <c:pt idx="123">
                  <c:v>2017</c:v>
                </c:pt>
                <c:pt idx="128">
                  <c:v>2018</c:v>
                </c:pt>
                <c:pt idx="133">
                  <c:v>2019</c:v>
                </c:pt>
                <c:pt idx="138">
                  <c:v>2020</c:v>
                </c:pt>
                <c:pt idx="143">
                  <c:v>2021</c:v>
                </c:pt>
                <c:pt idx="148">
                  <c:v>2022</c:v>
                </c:pt>
              </c:numCache>
            </c:numRef>
          </c:cat>
          <c:val>
            <c:numRef>
              <c:f>Sheet1!$N$7:$N$156</c:f>
              <c:numCache>
                <c:formatCode>General</c:formatCode>
                <c:ptCount val="150"/>
                <c:pt idx="0">
                  <c:v>3.0000000000000001E-3</c:v>
                </c:pt>
                <c:pt idx="1">
                  <c:v>6.0000000000000001E-3</c:v>
                </c:pt>
                <c:pt idx="3">
                  <c:v>-8.0000000000000002E-3</c:v>
                </c:pt>
                <c:pt idx="4">
                  <c:v>2.6000000000000002E-2</c:v>
                </c:pt>
                <c:pt idx="5">
                  <c:v>8.0000000000000002E-3</c:v>
                </c:pt>
                <c:pt idx="6">
                  <c:v>0.01</c:v>
                </c:pt>
                <c:pt idx="8">
                  <c:v>-8.0000000000000002E-3</c:v>
                </c:pt>
                <c:pt idx="9">
                  <c:v>2.5000000000000001E-2</c:v>
                </c:pt>
                <c:pt idx="10">
                  <c:v>1.2E-2</c:v>
                </c:pt>
                <c:pt idx="11">
                  <c:v>9.0000000000000011E-3</c:v>
                </c:pt>
                <c:pt idx="13">
                  <c:v>-8.0000000000000002E-3</c:v>
                </c:pt>
                <c:pt idx="14">
                  <c:v>0.02</c:v>
                </c:pt>
                <c:pt idx="15">
                  <c:v>1.2E-2</c:v>
                </c:pt>
                <c:pt idx="16">
                  <c:v>4.0000000000000001E-3</c:v>
                </c:pt>
                <c:pt idx="18">
                  <c:v>-1.4999999999999999E-2</c:v>
                </c:pt>
                <c:pt idx="19">
                  <c:v>2.4E-2</c:v>
                </c:pt>
                <c:pt idx="20">
                  <c:v>6.0000000000000001E-3</c:v>
                </c:pt>
                <c:pt idx="21">
                  <c:v>1.1000000000000001E-2</c:v>
                </c:pt>
                <c:pt idx="23">
                  <c:v>-1.3000000000000001E-2</c:v>
                </c:pt>
                <c:pt idx="24">
                  <c:v>0.02</c:v>
                </c:pt>
                <c:pt idx="25">
                  <c:v>8.0000000000000002E-3</c:v>
                </c:pt>
                <c:pt idx="26">
                  <c:v>0.01</c:v>
                </c:pt>
                <c:pt idx="28">
                  <c:v>-6.0000000000000001E-3</c:v>
                </c:pt>
                <c:pt idx="29">
                  <c:v>1.9E-2</c:v>
                </c:pt>
                <c:pt idx="30">
                  <c:v>6.0000000000000001E-3</c:v>
                </c:pt>
                <c:pt idx="31">
                  <c:v>6.9999999999999993E-3</c:v>
                </c:pt>
                <c:pt idx="33">
                  <c:v>-1.4999999999999999E-2</c:v>
                </c:pt>
                <c:pt idx="34">
                  <c:v>2.1000000000000001E-2</c:v>
                </c:pt>
                <c:pt idx="35">
                  <c:v>6.0000000000000001E-3</c:v>
                </c:pt>
                <c:pt idx="36">
                  <c:v>1.1000000000000001E-2</c:v>
                </c:pt>
                <c:pt idx="38">
                  <c:v>-6.0000000000000001E-3</c:v>
                </c:pt>
                <c:pt idx="39">
                  <c:v>0.02</c:v>
                </c:pt>
                <c:pt idx="40">
                  <c:v>3.0000000000000001E-3</c:v>
                </c:pt>
                <c:pt idx="41">
                  <c:v>3.0000000000000001E-3</c:v>
                </c:pt>
                <c:pt idx="43">
                  <c:v>-2.1000000000000001E-2</c:v>
                </c:pt>
                <c:pt idx="44">
                  <c:v>3.0000000000000001E-3</c:v>
                </c:pt>
                <c:pt idx="45">
                  <c:v>-1.3999999999999999E-2</c:v>
                </c:pt>
                <c:pt idx="46">
                  <c:v>-0.01</c:v>
                </c:pt>
                <c:pt idx="48">
                  <c:v>-1.8000000000000002E-2</c:v>
                </c:pt>
                <c:pt idx="49">
                  <c:v>1.2E-2</c:v>
                </c:pt>
                <c:pt idx="50">
                  <c:v>-1E-3</c:v>
                </c:pt>
                <c:pt idx="51">
                  <c:v>-2E-3</c:v>
                </c:pt>
                <c:pt idx="53">
                  <c:v>-1.8000000000000002E-2</c:v>
                </c:pt>
                <c:pt idx="54">
                  <c:v>8.0000000000000002E-3</c:v>
                </c:pt>
                <c:pt idx="55">
                  <c:v>-1E-3</c:v>
                </c:pt>
                <c:pt idx="56">
                  <c:v>2E-3</c:v>
                </c:pt>
                <c:pt idx="58">
                  <c:v>-9.0000000000000011E-3</c:v>
                </c:pt>
                <c:pt idx="59">
                  <c:v>1.9E-2</c:v>
                </c:pt>
                <c:pt idx="60">
                  <c:v>1E-3</c:v>
                </c:pt>
                <c:pt idx="61">
                  <c:v>6.9999999999999993E-3</c:v>
                </c:pt>
                <c:pt idx="63">
                  <c:v>-1.1000000000000001E-2</c:v>
                </c:pt>
                <c:pt idx="64">
                  <c:v>1.8000000000000002E-2</c:v>
                </c:pt>
                <c:pt idx="65">
                  <c:v>6.9999999999999993E-3</c:v>
                </c:pt>
                <c:pt idx="66">
                  <c:v>1E-3</c:v>
                </c:pt>
                <c:pt idx="68">
                  <c:v>-3.0000000000000001E-3</c:v>
                </c:pt>
                <c:pt idx="69">
                  <c:v>1.8000000000000002E-2</c:v>
                </c:pt>
                <c:pt idx="70">
                  <c:v>1E-3</c:v>
                </c:pt>
                <c:pt idx="71">
                  <c:v>4.0000000000000001E-3</c:v>
                </c:pt>
                <c:pt idx="73">
                  <c:v>-6.9999999999999993E-3</c:v>
                </c:pt>
                <c:pt idx="74">
                  <c:v>1.6E-2</c:v>
                </c:pt>
                <c:pt idx="75">
                  <c:v>0</c:v>
                </c:pt>
                <c:pt idx="76">
                  <c:v>3.0000000000000001E-3</c:v>
                </c:pt>
                <c:pt idx="78">
                  <c:v>-1.1000000000000001E-2</c:v>
                </c:pt>
                <c:pt idx="79">
                  <c:v>0.01</c:v>
                </c:pt>
                <c:pt idx="80">
                  <c:v>-6.9999999999999993E-3</c:v>
                </c:pt>
                <c:pt idx="81">
                  <c:v>-1.3999999999999999E-2</c:v>
                </c:pt>
                <c:pt idx="83">
                  <c:v>-3.9E-2</c:v>
                </c:pt>
                <c:pt idx="84">
                  <c:v>-5.0000000000000001E-3</c:v>
                </c:pt>
                <c:pt idx="85">
                  <c:v>-5.0000000000000001E-3</c:v>
                </c:pt>
                <c:pt idx="86">
                  <c:v>-2E-3</c:v>
                </c:pt>
                <c:pt idx="88">
                  <c:v>-9.0000000000000011E-3</c:v>
                </c:pt>
                <c:pt idx="89">
                  <c:v>1.9E-2</c:v>
                </c:pt>
                <c:pt idx="90">
                  <c:v>4.0000000000000001E-3</c:v>
                </c:pt>
                <c:pt idx="91">
                  <c:v>6.0000000000000001E-3</c:v>
                </c:pt>
                <c:pt idx="93">
                  <c:v>-6.9999999999999993E-3</c:v>
                </c:pt>
                <c:pt idx="94">
                  <c:v>1.7000000000000001E-2</c:v>
                </c:pt>
                <c:pt idx="95">
                  <c:v>9.0000000000000011E-3</c:v>
                </c:pt>
                <c:pt idx="96">
                  <c:v>3.0000000000000001E-3</c:v>
                </c:pt>
                <c:pt idx="98">
                  <c:v>-2E-3</c:v>
                </c:pt>
                <c:pt idx="99">
                  <c:v>0.02</c:v>
                </c:pt>
                <c:pt idx="100">
                  <c:v>4.0000000000000001E-3</c:v>
                </c:pt>
                <c:pt idx="101">
                  <c:v>4.0000000000000001E-3</c:v>
                </c:pt>
                <c:pt idx="103">
                  <c:v>-2E-3</c:v>
                </c:pt>
                <c:pt idx="104">
                  <c:v>1.6E-2</c:v>
                </c:pt>
                <c:pt idx="105">
                  <c:v>4.0000000000000001E-3</c:v>
                </c:pt>
                <c:pt idx="106">
                  <c:v>5.0000000000000001E-3</c:v>
                </c:pt>
                <c:pt idx="108">
                  <c:v>-4.0000000000000001E-3</c:v>
                </c:pt>
                <c:pt idx="109">
                  <c:v>0.02</c:v>
                </c:pt>
                <c:pt idx="110">
                  <c:v>3.0000000000000001E-3</c:v>
                </c:pt>
                <c:pt idx="111">
                  <c:v>8.0000000000000002E-3</c:v>
                </c:pt>
                <c:pt idx="113">
                  <c:v>-8.0000000000000002E-3</c:v>
                </c:pt>
                <c:pt idx="114">
                  <c:v>1.8000000000000002E-2</c:v>
                </c:pt>
                <c:pt idx="115">
                  <c:v>4.0000000000000001E-3</c:v>
                </c:pt>
                <c:pt idx="116">
                  <c:v>6.0000000000000001E-3</c:v>
                </c:pt>
                <c:pt idx="118">
                  <c:v>-0.01</c:v>
                </c:pt>
                <c:pt idx="119">
                  <c:v>1.3999999999999999E-2</c:v>
                </c:pt>
                <c:pt idx="120">
                  <c:v>6.0000000000000001E-3</c:v>
                </c:pt>
                <c:pt idx="121">
                  <c:v>1E-3</c:v>
                </c:pt>
                <c:pt idx="123">
                  <c:v>-3.0000000000000001E-3</c:v>
                </c:pt>
                <c:pt idx="124">
                  <c:v>1.7000000000000001E-2</c:v>
                </c:pt>
                <c:pt idx="125">
                  <c:v>-1E-3</c:v>
                </c:pt>
                <c:pt idx="126">
                  <c:v>6.9999999999999993E-3</c:v>
                </c:pt>
                <c:pt idx="128">
                  <c:v>-2E-3</c:v>
                </c:pt>
                <c:pt idx="129">
                  <c:v>1.6E-2</c:v>
                </c:pt>
                <c:pt idx="130">
                  <c:v>1E-3</c:v>
                </c:pt>
                <c:pt idx="131">
                  <c:v>6.0000000000000001E-3</c:v>
                </c:pt>
                <c:pt idx="133">
                  <c:v>-6.0000000000000001E-3</c:v>
                </c:pt>
                <c:pt idx="134">
                  <c:v>1.4999999999999999E-2</c:v>
                </c:pt>
                <c:pt idx="135">
                  <c:v>0</c:v>
                </c:pt>
                <c:pt idx="136">
                  <c:v>4.0000000000000001E-3</c:v>
                </c:pt>
                <c:pt idx="138">
                  <c:v>-1.3999999999999999E-2</c:v>
                </c:pt>
                <c:pt idx="139">
                  <c:v>-0.11599999999999999</c:v>
                </c:pt>
                <c:pt idx="140">
                  <c:v>3.3000000000000002E-2</c:v>
                </c:pt>
                <c:pt idx="141">
                  <c:v>0.02</c:v>
                </c:pt>
                <c:pt idx="143">
                  <c:v>1E-3</c:v>
                </c:pt>
                <c:pt idx="144">
                  <c:v>1.6E-2</c:v>
                </c:pt>
                <c:pt idx="145">
                  <c:v>1.1000000000000001E-2</c:v>
                </c:pt>
                <c:pt idx="146">
                  <c:v>2.2000000000000002E-2</c:v>
                </c:pt>
                <c:pt idx="148">
                  <c:v>4.0000000000000001E-3</c:v>
                </c:pt>
                <c:pt idx="149">
                  <c:v>1.3000000000000001E-2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1-42E5-B729-8ED0BE9FDFAC}"/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  <a:effectLst/>
          </c:spPr>
          <c:cat>
            <c:numRef>
              <c:f>Sheet1!$L$7:$L$156</c:f>
              <c:numCache>
                <c:formatCode>General</c:formatCode>
                <c:ptCount val="150"/>
                <c:pt idx="0">
                  <c:v>1992</c:v>
                </c:pt>
                <c:pt idx="3">
                  <c:v>1993</c:v>
                </c:pt>
                <c:pt idx="8">
                  <c:v>1994</c:v>
                </c:pt>
                <c:pt idx="13">
                  <c:v>1995</c:v>
                </c:pt>
                <c:pt idx="18">
                  <c:v>1996</c:v>
                </c:pt>
                <c:pt idx="23">
                  <c:v>1997</c:v>
                </c:pt>
                <c:pt idx="28">
                  <c:v>1998</c:v>
                </c:pt>
                <c:pt idx="33">
                  <c:v>1999</c:v>
                </c:pt>
                <c:pt idx="38">
                  <c:v>2000</c:v>
                </c:pt>
                <c:pt idx="43">
                  <c:v>2001</c:v>
                </c:pt>
                <c:pt idx="48">
                  <c:v>2002</c:v>
                </c:pt>
                <c:pt idx="53">
                  <c:v>2003</c:v>
                </c:pt>
                <c:pt idx="58">
                  <c:v>2004</c:v>
                </c:pt>
                <c:pt idx="63">
                  <c:v>2005</c:v>
                </c:pt>
                <c:pt idx="68">
                  <c:v>2006</c:v>
                </c:pt>
                <c:pt idx="73">
                  <c:v>2007</c:v>
                </c:pt>
                <c:pt idx="78">
                  <c:v>2008</c:v>
                </c:pt>
                <c:pt idx="83">
                  <c:v>2009</c:v>
                </c:pt>
                <c:pt idx="88">
                  <c:v>2010</c:v>
                </c:pt>
                <c:pt idx="93">
                  <c:v>2011</c:v>
                </c:pt>
                <c:pt idx="98">
                  <c:v>2012</c:v>
                </c:pt>
                <c:pt idx="103">
                  <c:v>2013</c:v>
                </c:pt>
                <c:pt idx="108">
                  <c:v>2014</c:v>
                </c:pt>
                <c:pt idx="113">
                  <c:v>2015</c:v>
                </c:pt>
                <c:pt idx="118">
                  <c:v>2016</c:v>
                </c:pt>
                <c:pt idx="123">
                  <c:v>2017</c:v>
                </c:pt>
                <c:pt idx="128">
                  <c:v>2018</c:v>
                </c:pt>
                <c:pt idx="133">
                  <c:v>2019</c:v>
                </c:pt>
                <c:pt idx="138">
                  <c:v>2020</c:v>
                </c:pt>
                <c:pt idx="143">
                  <c:v>2021</c:v>
                </c:pt>
                <c:pt idx="148">
                  <c:v>2022</c:v>
                </c:pt>
              </c:numCache>
            </c:numRef>
          </c:cat>
          <c:val>
            <c:numRef>
              <c:f>Sheet1!$O$7:$O$156</c:f>
              <c:numCache>
                <c:formatCode>General</c:formatCode>
                <c:ptCount val="150"/>
                <c:pt idx="0">
                  <c:v>0</c:v>
                </c:pt>
                <c:pt idx="1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8">
                  <c:v>0</c:v>
                </c:pt>
                <c:pt idx="1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71-42E5-B729-8ED0BE9FD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2872335"/>
        <c:axId val="1012872815"/>
      </c:areaChart>
      <c:catAx>
        <c:axId val="10128723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2872815"/>
        <c:crosses val="autoZero"/>
        <c:auto val="1"/>
        <c:lblAlgn val="ctr"/>
        <c:lblOffset val="100"/>
        <c:noMultiLvlLbl val="0"/>
      </c:catAx>
      <c:valAx>
        <c:axId val="101287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2872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4/14/2023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4/14/2023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1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5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4/14/2023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4/14/2023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to the CEO &amp; CFO of Frito 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6110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Pinnacle Economics, LLC</a:t>
            </a:r>
          </a:p>
          <a:p>
            <a:r>
              <a:rPr lang="en-US" dirty="0"/>
              <a:t>Todd Garner DS6306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5F488-9EFE-91E0-6815-A50CA064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"/>
            <a:ext cx="1428949" cy="914528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6189C45-9799-9DFA-F9D2-B6152B6B70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6399" r="16399"/>
          <a:stretch/>
        </p:blipFill>
        <p:spPr/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7F06FCE-A62D-1716-ABD9-748FAC713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8253C5-73E5-3DA4-1AC4-B81DC9BB5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733" y="1116461"/>
            <a:ext cx="2757936" cy="291728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5BB71F3-C2C2-686E-0136-9468EB9E7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524E43-7F71-C464-03FF-DC14D19F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525" y="1116461"/>
            <a:ext cx="2326264" cy="30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012" y="2743200"/>
            <a:ext cx="3124201" cy="3048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These appear to be the most important factors contributing to Attrition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49638-EDBF-D887-0390-AC7AF0F5D29A}"/>
              </a:ext>
            </a:extLst>
          </p:cNvPr>
          <p:cNvSpPr txBox="1"/>
          <p:nvPr/>
        </p:nvSpPr>
        <p:spPr>
          <a:xfrm>
            <a:off x="7694611" y="979619"/>
            <a:ext cx="33528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Job Involvement</a:t>
            </a:r>
          </a:p>
          <a:p>
            <a:pPr marL="342900" indent="-342900">
              <a:buAutoNum type="arabicPeriod"/>
            </a:pPr>
            <a:r>
              <a:rPr lang="en-US" dirty="0"/>
              <a:t>Job Satisfaction</a:t>
            </a:r>
          </a:p>
          <a:p>
            <a:pPr marL="342900" indent="-342900">
              <a:buAutoNum type="arabicPeriod"/>
            </a:pPr>
            <a:r>
              <a:rPr lang="en-US" dirty="0"/>
              <a:t>Number of Companies Worked</a:t>
            </a:r>
          </a:p>
          <a:p>
            <a:pPr marL="342900" indent="-342900">
              <a:buAutoNum type="arabicPeriod"/>
            </a:pPr>
            <a:r>
              <a:rPr lang="en-US" dirty="0" err="1"/>
              <a:t>OverTime</a:t>
            </a:r>
            <a:r>
              <a:rPr lang="en-US" dirty="0"/>
              <a:t> (negative factor)</a:t>
            </a:r>
          </a:p>
          <a:p>
            <a:pPr marL="342900" indent="-342900">
              <a:buAutoNum type="arabicPeriod"/>
            </a:pPr>
            <a:r>
              <a:rPr lang="en-US" dirty="0"/>
              <a:t>Stock Option Level</a:t>
            </a:r>
          </a:p>
        </p:txBody>
      </p:sp>
      <p:pic>
        <p:nvPicPr>
          <p:cNvPr id="12" name="Picture Placeholder 11" descr="A picture containing food, meal, variety, several&#10;&#10;Description automatically generated">
            <a:extLst>
              <a:ext uri="{FF2B5EF4-FFF2-40B4-BE49-F238E27FC236}">
                <a16:creationId xmlns:a16="http://schemas.microsoft.com/office/drawing/2014/main" id="{F43CCCFC-A3E5-7D23-1E80-BCF3EA8A31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b="5536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594249-7011-8931-5780-39231600F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304800"/>
            <a:ext cx="9144002" cy="1023936"/>
          </a:xfrm>
        </p:spPr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D0511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Multiple Linear Regression  - 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D0511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D0511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7 key requirements: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2" y="1540668"/>
            <a:ext cx="9601199" cy="4402932"/>
          </a:xfrm>
        </p:spPr>
        <p:txBody>
          <a:bodyPr>
            <a:normAutofit fontScale="92500"/>
          </a:bodyPr>
          <a:lstStyle/>
          <a:p>
            <a:pPr marL="457200" indent="-457200" algn="just">
              <a:buAutoNum type="arabicPeriod"/>
            </a:pPr>
            <a:r>
              <a:rPr lang="en-US" dirty="0"/>
              <a:t>The relationship between the independent and dependent variables is linear.</a:t>
            </a:r>
          </a:p>
          <a:p>
            <a:pPr marL="457200" indent="-457200" algn="just">
              <a:buAutoNum type="arabicPeriod"/>
            </a:pPr>
            <a:r>
              <a:rPr lang="en-US" dirty="0"/>
              <a:t>The distribution of the response for fixed values of the explanatory variables is normal.</a:t>
            </a:r>
          </a:p>
          <a:p>
            <a:pPr marL="457200" indent="-457200" algn="just">
              <a:buAutoNum type="arabicPeriod"/>
            </a:pPr>
            <a:r>
              <a:rPr lang="en-US" dirty="0"/>
              <a:t>The distribution of the residuals is normal.</a:t>
            </a:r>
          </a:p>
          <a:p>
            <a:pPr marL="457200" indent="-457200" algn="just">
              <a:buAutoNum type="arabicPeriod"/>
            </a:pPr>
            <a:r>
              <a:rPr lang="en-US" dirty="0"/>
              <a:t>The normal distributions of the response should have constant variance (standard deviation) for fixed values of the explanatory variables.</a:t>
            </a:r>
          </a:p>
          <a:p>
            <a:pPr marL="457200" indent="-457200" algn="just">
              <a:buAutoNum type="arabicPeriod"/>
            </a:pPr>
            <a:r>
              <a:rPr lang="en-US" dirty="0"/>
              <a:t>The normal distributions of the residuals should have constant variance (standard deviation) for fixed values of the explanatory variables.</a:t>
            </a:r>
          </a:p>
          <a:p>
            <a:pPr marL="457200" indent="-457200" algn="just">
              <a:buAutoNum type="arabicPeriod"/>
            </a:pPr>
            <a:r>
              <a:rPr lang="en-US" dirty="0"/>
              <a:t>Explanatory variables are independent of one another. (No multicollinearity).</a:t>
            </a:r>
          </a:p>
          <a:p>
            <a:pPr marL="457200" indent="-457200" algn="just">
              <a:buAutoNum type="arabicPeriod"/>
            </a:pPr>
            <a:r>
              <a:rPr lang="en-US" dirty="0"/>
              <a:t>Observations are independent of one another.</a:t>
            </a:r>
          </a:p>
          <a:p>
            <a:pPr marL="457200" indent="-457200" algn="just">
              <a:buAutoNum type="arabicPeriod"/>
            </a:pPr>
            <a:endParaRPr lang="en-US" dirty="0"/>
          </a:p>
          <a:p>
            <a:pPr algn="just"/>
            <a:r>
              <a:rPr lang="en-US" dirty="0"/>
              <a:t>Next Page – Combinations of various analyses addressing these 7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304800"/>
            <a:ext cx="9144002" cy="1023936"/>
          </a:xfrm>
        </p:spPr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D0511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Multiple Linear Regression  - 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D0511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D0511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the 7 key requirements: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685" y="1540668"/>
            <a:ext cx="9144000" cy="4402932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984584-4F49-9F48-DF58-3587FE0E1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-15770"/>
            <a:ext cx="9829800" cy="68843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97D848-FBE7-4975-3B98-E28ABA2E24C1}"/>
              </a:ext>
            </a:extLst>
          </p:cNvPr>
          <p:cNvSpPr/>
          <p:nvPr/>
        </p:nvSpPr>
        <p:spPr>
          <a:xfrm>
            <a:off x="1370013" y="0"/>
            <a:ext cx="3657599" cy="2743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1279F6-B5DB-E549-C8B9-1D805B828D90}"/>
              </a:ext>
            </a:extLst>
          </p:cNvPr>
          <p:cNvSpPr/>
          <p:nvPr/>
        </p:nvSpPr>
        <p:spPr>
          <a:xfrm>
            <a:off x="1343608" y="2733869"/>
            <a:ext cx="9470572" cy="3984172"/>
          </a:xfrm>
          <a:custGeom>
            <a:avLst/>
            <a:gdLst>
              <a:gd name="connsiteX0" fmla="*/ 0 w 9470572"/>
              <a:gd name="connsiteY0" fmla="*/ 18662 h 3984172"/>
              <a:gd name="connsiteX1" fmla="*/ 0 w 9470572"/>
              <a:gd name="connsiteY1" fmla="*/ 3984172 h 3984172"/>
              <a:gd name="connsiteX2" fmla="*/ 9470572 w 9470572"/>
              <a:gd name="connsiteY2" fmla="*/ 3918858 h 3984172"/>
              <a:gd name="connsiteX3" fmla="*/ 9433249 w 9470572"/>
              <a:gd name="connsiteY3" fmla="*/ 3303037 h 3984172"/>
              <a:gd name="connsiteX4" fmla="*/ 3676261 w 9470572"/>
              <a:gd name="connsiteY4" fmla="*/ 0 h 3984172"/>
              <a:gd name="connsiteX5" fmla="*/ 0 w 9470572"/>
              <a:gd name="connsiteY5" fmla="*/ 18662 h 398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0572" h="3984172">
                <a:moveTo>
                  <a:pt x="0" y="18662"/>
                </a:moveTo>
                <a:lnTo>
                  <a:pt x="0" y="3984172"/>
                </a:lnTo>
                <a:lnTo>
                  <a:pt x="9470572" y="3918858"/>
                </a:lnTo>
                <a:lnTo>
                  <a:pt x="9433249" y="3303037"/>
                </a:lnTo>
                <a:lnTo>
                  <a:pt x="3676261" y="0"/>
                </a:lnTo>
                <a:lnTo>
                  <a:pt x="0" y="18662"/>
                </a:lnTo>
                <a:close/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Attrition Equation from linear regression</a:t>
            </a:r>
          </a:p>
        </p:txBody>
      </p:sp>
      <p:sp>
        <p:nvSpPr>
          <p:cNvPr id="4" name="Picture Placeholder 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3313" y="1500188"/>
            <a:ext cx="8915400" cy="4529137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lnSpc>
                <a:spcPct val="100000"/>
              </a:lnSpc>
              <a:buNone/>
            </a:pPr>
            <a:r>
              <a:rPr lang="en-US" sz="1600" b="1" dirty="0"/>
              <a:t>Attrition = .4687 + 0.09136(</a:t>
            </a:r>
            <a:r>
              <a:rPr lang="en-US" sz="1600" b="1" dirty="0" err="1"/>
              <a:t>JobInvolvement</a:t>
            </a:r>
            <a:r>
              <a:rPr lang="en-US" sz="1600" b="1" dirty="0"/>
              <a:t>) + 0.04156(</a:t>
            </a:r>
            <a:r>
              <a:rPr lang="en-US" sz="1600" b="1" dirty="0" err="1"/>
              <a:t>JobSatisfaction</a:t>
            </a:r>
            <a:r>
              <a:rPr lang="en-US" sz="1600" b="1" dirty="0"/>
              <a:t>) </a:t>
            </a:r>
          </a:p>
          <a:p>
            <a:pPr marL="45720" indent="0" algn="ctr">
              <a:lnSpc>
                <a:spcPct val="100000"/>
              </a:lnSpc>
              <a:buNone/>
            </a:pPr>
            <a:r>
              <a:rPr lang="en-US" sz="1600" b="1" dirty="0"/>
              <a:t>- 0.21743(</a:t>
            </a:r>
            <a:r>
              <a:rPr lang="en-US" sz="1600" b="1" dirty="0" err="1"/>
              <a:t>OverTime</a:t>
            </a:r>
            <a:r>
              <a:rPr lang="en-US" sz="1600" b="1" dirty="0"/>
              <a:t>) </a:t>
            </a:r>
          </a:p>
          <a:p>
            <a:pPr marL="45720" indent="0">
              <a:buNone/>
            </a:pPr>
            <a:r>
              <a:rPr lang="en-US" sz="1600" dirty="0"/>
              <a:t>Attrition &gt; 0.5 = Still Working</a:t>
            </a:r>
          </a:p>
          <a:p>
            <a:pPr marL="45720" indent="0">
              <a:buNone/>
            </a:pPr>
            <a:r>
              <a:rPr lang="en-US" sz="1600" dirty="0"/>
              <a:t>Attrition &lt; 0.5 = Not working at Frito Lay anymore (fired, resigned, retired, died, etc.)</a:t>
            </a:r>
          </a:p>
          <a:p>
            <a:pPr marL="45720" indent="0">
              <a:buNone/>
            </a:pPr>
            <a:r>
              <a:rPr lang="en-US" sz="1600" dirty="0" err="1"/>
              <a:t>JobInvolvement</a:t>
            </a:r>
            <a:r>
              <a:rPr lang="en-US" sz="1600" dirty="0"/>
              <a:t> = 1, 2, 3, or 4</a:t>
            </a:r>
          </a:p>
          <a:p>
            <a:pPr marL="45720" indent="0">
              <a:buNone/>
            </a:pPr>
            <a:r>
              <a:rPr lang="en-US" sz="1600" dirty="0" err="1"/>
              <a:t>JobSatisfaction</a:t>
            </a:r>
            <a:r>
              <a:rPr lang="en-US" sz="1600" dirty="0"/>
              <a:t> = 1, 2, 3, or 4</a:t>
            </a:r>
          </a:p>
          <a:p>
            <a:pPr marL="45720" indent="0">
              <a:buNone/>
            </a:pPr>
            <a:r>
              <a:rPr lang="en-US" sz="1600" dirty="0" err="1"/>
              <a:t>OverTime</a:t>
            </a:r>
            <a:r>
              <a:rPr lang="en-US" sz="1600" dirty="0"/>
              <a:t> = 0 or 1</a:t>
            </a:r>
          </a:p>
          <a:p>
            <a:pPr marL="45720" indent="0">
              <a:buNone/>
            </a:pPr>
            <a:r>
              <a:rPr lang="en-US" sz="1600" dirty="0"/>
              <a:t>Combinations that lead to Attrition – (Score of &lt; 0.5 in the Attrition Equation)	</a:t>
            </a:r>
          </a:p>
          <a:p>
            <a:pPr marL="45720" indent="0">
              <a:buNone/>
            </a:pPr>
            <a:r>
              <a:rPr lang="en-US" sz="1600" dirty="0"/>
              <a:t>			         </a:t>
            </a:r>
            <a:r>
              <a:rPr lang="en-US" sz="1800" b="1" dirty="0" err="1"/>
              <a:t>JobInvolvement</a:t>
            </a:r>
            <a:r>
              <a:rPr lang="en-US" sz="1800" b="1" dirty="0"/>
              <a:t> = 1</a:t>
            </a:r>
          </a:p>
          <a:p>
            <a:pPr marL="45720" indent="0">
              <a:buNone/>
            </a:pPr>
            <a:r>
              <a:rPr lang="en-US" sz="1800" b="1" dirty="0"/>
              <a:t>			        </a:t>
            </a:r>
            <a:r>
              <a:rPr lang="en-US" sz="1800" b="1" dirty="0" err="1"/>
              <a:t>JobSatisfaction</a:t>
            </a:r>
            <a:r>
              <a:rPr lang="en-US" sz="1800" b="1" dirty="0"/>
              <a:t> = 1, 2, and 3</a:t>
            </a:r>
          </a:p>
          <a:p>
            <a:pPr marL="45720" indent="0">
              <a:buNone/>
            </a:pPr>
            <a:r>
              <a:rPr lang="en-US" sz="1800" b="1" dirty="0"/>
              <a:t>			        </a:t>
            </a:r>
            <a:r>
              <a:rPr lang="en-US" sz="1800" b="1" dirty="0" err="1"/>
              <a:t>OverTime</a:t>
            </a:r>
            <a:r>
              <a:rPr lang="en-US" sz="1800" b="1" dirty="0"/>
              <a:t> = 1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A008-2536-3098-40FF-A1E41184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MLR takeaways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7D4CECA-C2DB-12AB-955B-F0169AE8E6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60" r="346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57537-B150-2936-B984-70267B471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these few variables were likely the primarily responsible for Attritions, given the results from MLR, one factor was critical in the Attrition or Not Attrition category:</a:t>
            </a:r>
          </a:p>
          <a:p>
            <a:endParaRPr lang="en-US" dirty="0"/>
          </a:p>
          <a:p>
            <a:pPr marL="45720" indent="0" algn="ctr">
              <a:buNone/>
            </a:pPr>
            <a:r>
              <a:rPr lang="en-US" sz="4400" dirty="0" err="1"/>
              <a:t>OverTime</a:t>
            </a:r>
            <a:endParaRPr lang="en-US" sz="4400" dirty="0"/>
          </a:p>
          <a:p>
            <a:r>
              <a:rPr lang="en-US" dirty="0"/>
              <a:t>Given the equation below, it came down to that factor being responsible for Attrition going below 0.5 or 50%.</a:t>
            </a:r>
          </a:p>
          <a:p>
            <a:pPr marL="45720" indent="0" algn="ctr">
              <a:lnSpc>
                <a:spcPct val="100000"/>
              </a:lnSpc>
              <a:buNone/>
            </a:pPr>
            <a:r>
              <a:rPr lang="en-US" sz="2000" b="1" dirty="0"/>
              <a:t>Attrition = .4687 + 0.09136(</a:t>
            </a:r>
            <a:r>
              <a:rPr lang="en-US" sz="2000" b="1" dirty="0" err="1"/>
              <a:t>JobInvolvement</a:t>
            </a:r>
            <a:r>
              <a:rPr lang="en-US" sz="2000" b="1" dirty="0"/>
              <a:t>) + 0.04156(</a:t>
            </a:r>
            <a:r>
              <a:rPr lang="en-US" sz="2000" b="1" dirty="0" err="1"/>
              <a:t>JobSatisfaction</a:t>
            </a:r>
            <a:r>
              <a:rPr lang="en-US" sz="2000" b="1" dirty="0"/>
              <a:t>) </a:t>
            </a:r>
          </a:p>
          <a:p>
            <a:pPr marL="45720" indent="0" algn="ctr">
              <a:lnSpc>
                <a:spcPct val="100000"/>
              </a:lnSpc>
              <a:buNone/>
            </a:pPr>
            <a:r>
              <a:rPr lang="en-US" sz="2000" b="1" dirty="0"/>
              <a:t>- 0.21743(</a:t>
            </a:r>
            <a:r>
              <a:rPr lang="en-US" sz="2000" b="1" dirty="0" err="1"/>
              <a:t>OverTime</a:t>
            </a:r>
            <a:r>
              <a:rPr lang="en-US" sz="2000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823912"/>
          </a:xfrm>
        </p:spPr>
        <p:txBody>
          <a:bodyPr/>
          <a:lstStyle/>
          <a:p>
            <a:pPr algn="ctr"/>
            <a:r>
              <a:rPr lang="en-US" dirty="0"/>
              <a:t>Monthly Income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B7F29-B18B-8FFC-0C66-5E6E7F9F6C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Running those specific Job Roles back through the linear regression model became daunting.  </a:t>
            </a:r>
          </a:p>
          <a:p>
            <a:r>
              <a:rPr lang="en-US" dirty="0"/>
              <a:t>I was able to reduce to a few specific variables, but was not able to reduce the RMSE below $3,000.  In fact, $6,000 was the limit.  </a:t>
            </a:r>
          </a:p>
          <a:p>
            <a:r>
              <a:rPr lang="en-US" dirty="0"/>
              <a:t>The pertinent variables are as follows:</a:t>
            </a:r>
          </a:p>
          <a:p>
            <a:pPr lvl="1"/>
            <a:r>
              <a:rPr lang="en-US" dirty="0"/>
              <a:t>1. </a:t>
            </a:r>
            <a:r>
              <a:rPr lang="en-US" dirty="0" err="1"/>
              <a:t>JobLevel</a:t>
            </a:r>
            <a:r>
              <a:rPr lang="en-US" dirty="0"/>
              <a:t> 		***</a:t>
            </a:r>
          </a:p>
          <a:p>
            <a:pPr lvl="1"/>
            <a:r>
              <a:rPr lang="en-US" dirty="0"/>
              <a:t>2. </a:t>
            </a:r>
            <a:r>
              <a:rPr lang="en-US" dirty="0" err="1"/>
              <a:t>JobRoleResDirector</a:t>
            </a:r>
            <a:r>
              <a:rPr lang="en-US" dirty="0"/>
              <a:t>***</a:t>
            </a:r>
          </a:p>
          <a:p>
            <a:pPr lvl="1"/>
            <a:r>
              <a:rPr lang="en-US" dirty="0"/>
              <a:t>3. </a:t>
            </a:r>
            <a:r>
              <a:rPr lang="en-US" dirty="0" err="1"/>
              <a:t>JobRoleManager</a:t>
            </a:r>
            <a:r>
              <a:rPr lang="en-US" dirty="0"/>
              <a:t>	***	</a:t>
            </a:r>
          </a:p>
          <a:p>
            <a:pPr lvl="1"/>
            <a:r>
              <a:rPr lang="en-US" dirty="0"/>
              <a:t>4. </a:t>
            </a:r>
            <a:r>
              <a:rPr lang="en-US" dirty="0" err="1"/>
              <a:t>JobRoleDirector</a:t>
            </a:r>
            <a:r>
              <a:rPr lang="en-US" dirty="0"/>
              <a:t>	***</a:t>
            </a:r>
          </a:p>
          <a:p>
            <a:pPr lvl="1"/>
            <a:r>
              <a:rPr lang="en-US" dirty="0"/>
              <a:t>5. </a:t>
            </a:r>
            <a:r>
              <a:rPr lang="en-US" dirty="0" err="1"/>
              <a:t>TotalWorkingYears</a:t>
            </a:r>
            <a:r>
              <a:rPr lang="en-US" dirty="0"/>
              <a:t>	***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39B9CA-488E-B6C9-222A-8969B5C8BB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Utilizing MLR and RMSE (root mean squared error), we tackled the issue of predicting Monthly Income.  </a:t>
            </a:r>
          </a:p>
          <a:p>
            <a:r>
              <a:rPr lang="en-US" dirty="0"/>
              <a:t>This was much the same process as Attrition but the levels of </a:t>
            </a:r>
            <a:r>
              <a:rPr lang="en-US" dirty="0" err="1"/>
              <a:t>JobRoles</a:t>
            </a:r>
            <a:r>
              <a:rPr lang="en-US" dirty="0"/>
              <a:t> became quite an issue.  </a:t>
            </a:r>
          </a:p>
          <a:p>
            <a:r>
              <a:rPr lang="en-US" dirty="0"/>
              <a:t>I initially used factorization on </a:t>
            </a:r>
            <a:r>
              <a:rPr lang="en-US" dirty="0" err="1"/>
              <a:t>JobRoles</a:t>
            </a:r>
            <a:r>
              <a:rPr lang="en-US" dirty="0"/>
              <a:t> to let RStudio translate to dummy variables and handle the different levels within the variable. </a:t>
            </a:r>
          </a:p>
          <a:p>
            <a:r>
              <a:rPr lang="en-US" dirty="0"/>
              <a:t>The problem arose when a couple of the levels (specific Job Roles) showed much more significance than others.</a:t>
            </a:r>
          </a:p>
        </p:txBody>
      </p:sp>
    </p:spTree>
    <p:extLst>
      <p:ext uri="{BB962C8B-B14F-4D97-AF65-F5344CB8AC3E}">
        <p14:creationId xmlns:p14="http://schemas.microsoft.com/office/powerpoint/2010/main" val="14085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823912"/>
          </a:xfrm>
        </p:spPr>
        <p:txBody>
          <a:bodyPr/>
          <a:lstStyle/>
          <a:p>
            <a:pPr algn="ctr"/>
            <a:r>
              <a:rPr lang="en-US" dirty="0"/>
              <a:t>Low Job Satisfaction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2971800" cy="4529137"/>
          </a:xfrm>
        </p:spPr>
        <p:txBody>
          <a:bodyPr/>
          <a:lstStyle/>
          <a:p>
            <a:r>
              <a:rPr lang="en-US" dirty="0"/>
              <a:t>Sales Jobs – 32%</a:t>
            </a:r>
          </a:p>
          <a:p>
            <a:r>
              <a:rPr lang="en-US" dirty="0"/>
              <a:t>Human Resources – 3%</a:t>
            </a:r>
          </a:p>
          <a:p>
            <a:r>
              <a:rPr lang="en-US" dirty="0"/>
              <a:t>Technical Jobs – low-</a:t>
            </a:r>
            <a:r>
              <a:rPr lang="en-US" dirty="0" err="1"/>
              <a:t>ish</a:t>
            </a:r>
            <a:r>
              <a:rPr lang="en-US" dirty="0"/>
              <a:t> low job satisfaction, across many categories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B7F29-B18B-8FFC-0C66-5E6E7F9F6C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0537C-ED0B-1623-0A39-FA30E65F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524000"/>
            <a:ext cx="6651171" cy="41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823912"/>
          </a:xfrm>
        </p:spPr>
        <p:txBody>
          <a:bodyPr/>
          <a:lstStyle/>
          <a:p>
            <a:pPr algn="ctr"/>
            <a:r>
              <a:rPr lang="en-US" dirty="0"/>
              <a:t>High Job Satisfaction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2971800" cy="4529137"/>
          </a:xfrm>
        </p:spPr>
        <p:txBody>
          <a:bodyPr/>
          <a:lstStyle/>
          <a:p>
            <a:r>
              <a:rPr lang="en-US" dirty="0"/>
              <a:t>Sales Jobs – 30%</a:t>
            </a:r>
          </a:p>
          <a:p>
            <a:r>
              <a:rPr lang="en-US" dirty="0"/>
              <a:t>Human Resources – 12%</a:t>
            </a:r>
          </a:p>
          <a:p>
            <a:r>
              <a:rPr lang="en-US" dirty="0"/>
              <a:t>Technical Jobs – highest satisfaction, across many categories -58%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B7F29-B18B-8FFC-0C66-5E6E7F9F6C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3F2BB-DA6D-5574-1A34-9728E155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12" y="1524000"/>
            <a:ext cx="6282819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Frito 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6110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Pinnacle Economics, LLC</a:t>
            </a:r>
          </a:p>
          <a:p>
            <a:r>
              <a:rPr lang="en-US" dirty="0"/>
              <a:t>Todd Garner DS6306</a:t>
            </a:r>
          </a:p>
          <a:p>
            <a:r>
              <a:rPr lang="en-US" dirty="0"/>
              <a:t>toddg@smu.edu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5F488-9EFE-91E0-6815-A50CA064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"/>
            <a:ext cx="1428949" cy="914528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6189C45-9799-9DFA-F9D2-B6152B6B70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6399" r="16399"/>
          <a:stretch/>
        </p:blipFill>
        <p:spPr/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7F06FCE-A62D-1716-ABD9-748FAC713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8253C5-73E5-3DA4-1AC4-B81DC9BB5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733" y="1116461"/>
            <a:ext cx="2757936" cy="2917283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5BB71F3-C2C2-686E-0136-9468EB9E7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524E43-7F71-C464-03FF-DC14D19F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525" y="1116461"/>
            <a:ext cx="2326264" cy="30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we’re here – Seeking factors regarding Attrition, Monthly Income and a host of other items</a:t>
            </a:r>
          </a:p>
          <a:p>
            <a:r>
              <a:rPr lang="en-US" dirty="0"/>
              <a:t>Employment Statistics BLS and Frito Lay</a:t>
            </a:r>
          </a:p>
          <a:p>
            <a:r>
              <a:rPr lang="en-US" dirty="0"/>
              <a:t>Attrition – contributing factors</a:t>
            </a:r>
          </a:p>
          <a:p>
            <a:r>
              <a:rPr lang="en-US" dirty="0"/>
              <a:t>Differing models of analysis and their limitations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Bureau of Labor Statistics 1992-2022</a:t>
            </a:r>
            <a:br>
              <a:rPr lang="en-US" dirty="0"/>
            </a:br>
            <a:r>
              <a:rPr lang="en-US" dirty="0"/>
              <a:t>Companies with 499-999 employees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3EB12B7-5EC6-2A36-454C-7447B8C91C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643063"/>
          <a:ext cx="91440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671512"/>
          </a:xfrm>
        </p:spPr>
        <p:txBody>
          <a:bodyPr/>
          <a:lstStyle/>
          <a:p>
            <a:pPr algn="ctr"/>
            <a:r>
              <a:rPr lang="en-US" dirty="0"/>
              <a:t>Frito Lay’s Attrition over the years 1992-2022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51012" y="3884531"/>
            <a:ext cx="8458200" cy="2595445"/>
          </a:xfrm>
        </p:spPr>
        <p:txBody>
          <a:bodyPr numCol="2"/>
          <a:lstStyle/>
          <a:p>
            <a:r>
              <a:rPr lang="en-US" dirty="0"/>
              <a:t>Only aggregate data available for Frito Lay</a:t>
            </a:r>
          </a:p>
          <a:p>
            <a:r>
              <a:rPr lang="en-US" dirty="0"/>
              <a:t>Replacement values unknown</a:t>
            </a:r>
          </a:p>
          <a:p>
            <a:r>
              <a:rPr lang="en-US" dirty="0"/>
              <a:t>Total for Frito Lay is likely lower than the National Statistics when you take into account replacements.</a:t>
            </a:r>
          </a:p>
          <a:p>
            <a:r>
              <a:rPr lang="en-US" dirty="0"/>
              <a:t>Frito Lay data over 40 years, BLS over 30 years</a:t>
            </a:r>
          </a:p>
          <a:p>
            <a:r>
              <a:rPr lang="en-US" dirty="0"/>
              <a:t>National data is [net]</a:t>
            </a:r>
          </a:p>
          <a:p>
            <a:r>
              <a:rPr lang="en-US" dirty="0"/>
              <a:t>Frito Lay data only Attrition</a:t>
            </a:r>
          </a:p>
          <a:p>
            <a:r>
              <a:rPr lang="en-US" dirty="0"/>
              <a:t>Cut in half – (</a:t>
            </a:r>
            <a:r>
              <a:rPr lang="en-US" b="1" u="sng" dirty="0"/>
              <a:t>0.268199%)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68964280"/>
              </p:ext>
            </p:extLst>
          </p:nvPr>
        </p:nvGraphicFramePr>
        <p:xfrm>
          <a:off x="2665412" y="1219200"/>
          <a:ext cx="6858000" cy="243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26571887"/>
                    </a:ext>
                  </a:extLst>
                </a:gridCol>
              </a:tblGrid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Employees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Frito 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Replacement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National (net)*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1990s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.7033%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2000s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.0636%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(.536398%)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.2967%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FEDD85-99D5-E5CF-916D-6D64B25D8161}"/>
              </a:ext>
            </a:extLst>
          </p:cNvPr>
          <p:cNvSpPr txBox="1"/>
          <p:nvPr/>
        </p:nvSpPr>
        <p:spPr>
          <a:xfrm>
            <a:off x="1217612" y="617220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*net = attrition + replacements</a:t>
            </a:r>
          </a:p>
        </p:txBody>
      </p:sp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K-</a:t>
            </a:r>
            <a:r>
              <a:rPr lang="fr-FR" dirty="0" err="1"/>
              <a:t>Nearest</a:t>
            </a:r>
            <a:r>
              <a:rPr lang="fr-FR" dirty="0"/>
              <a:t> Neighbors (KNN) – limitations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KNN LOOCV is very robust, easy to use and stable, in most cases, it is somewhat difficult to pinpoint exact factors in the model.</a:t>
            </a:r>
          </a:p>
          <a:p>
            <a:pPr lvl="1"/>
            <a:r>
              <a:rPr lang="en-US" dirty="0"/>
              <a:t>Our model worked and is very accurate but ultimately MLR was chosen to drill down into specifics</a:t>
            </a:r>
          </a:p>
          <a:p>
            <a:pPr lvl="1"/>
            <a:r>
              <a:rPr lang="en-US" dirty="0"/>
              <a:t>High accuracy was achieved on the train/test 75%/25%</a:t>
            </a:r>
          </a:p>
          <a:p>
            <a:pPr lvl="1"/>
            <a:r>
              <a:rPr lang="en-US" dirty="0"/>
              <a:t>High accuracy, sensitivity and specificity was achieved on the true test (no attrition)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2DE-259C-14AF-532D-AE56409C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8239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KNN.CV LOOCV Analysis on Attrition – Train/Test </a:t>
            </a:r>
            <a:br>
              <a:rPr lang="en-US" dirty="0"/>
            </a:br>
            <a:r>
              <a:rPr lang="en-US" sz="2200" dirty="0"/>
              <a:t>final set is</a:t>
            </a:r>
            <a:r>
              <a:rPr lang="en-US" dirty="0"/>
              <a:t> </a:t>
            </a:r>
            <a:r>
              <a:rPr lang="en-US" sz="2200" dirty="0"/>
              <a:t>numeric, factored, scaled &amp; balanced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DC429F-A116-5DD7-A4A6-909832BA2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3346" y="1811839"/>
            <a:ext cx="3458058" cy="419158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6ED3F5-C6D6-1BC0-B17D-655C330E45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7421" y="1873760"/>
            <a:ext cx="3458058" cy="4067743"/>
          </a:xfrm>
        </p:spPr>
      </p:pic>
    </p:spTree>
    <p:extLst>
      <p:ext uri="{BB962C8B-B14F-4D97-AF65-F5344CB8AC3E}">
        <p14:creationId xmlns:p14="http://schemas.microsoft.com/office/powerpoint/2010/main" val="23526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2DE-259C-14AF-532D-AE56409C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37858"/>
            <a:ext cx="9144000" cy="8239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KNN.CV LOOCV Analysis on Attrition – True Test</a:t>
            </a:r>
            <a:br>
              <a:rPr lang="en-US" dirty="0"/>
            </a:br>
            <a:r>
              <a:rPr lang="en-US" sz="2200" dirty="0"/>
              <a:t>final set is</a:t>
            </a:r>
            <a:r>
              <a:rPr lang="en-US" dirty="0"/>
              <a:t> </a:t>
            </a:r>
            <a:r>
              <a:rPr lang="en-US" sz="2200" dirty="0"/>
              <a:t>numeric, factored, scaled &amp; rebalanced (rebalance is not perfect, but you can’t argue with results)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12CCB-4484-834A-9C36-2664F3215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61107-D21B-6978-24F6-CF30355C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42" y="1807075"/>
            <a:ext cx="3400900" cy="420111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98B53D-8C41-B4BF-4EA1-DCDB644282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6412" y="1734077"/>
            <a:ext cx="3810001" cy="4274109"/>
          </a:xfrm>
        </p:spPr>
      </p:pic>
    </p:spTree>
    <p:extLst>
      <p:ext uri="{BB962C8B-B14F-4D97-AF65-F5344CB8AC3E}">
        <p14:creationId xmlns:p14="http://schemas.microsoft.com/office/powerpoint/2010/main" val="171162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- MLR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Linear Regression (MLR) allows weights (coefficients) to be assigned to individual variables</a:t>
            </a:r>
          </a:p>
          <a:p>
            <a:pPr lvl="1"/>
            <a:r>
              <a:rPr lang="en-US" dirty="0"/>
              <a:t>Data was prepared for analysis</a:t>
            </a:r>
          </a:p>
          <a:p>
            <a:pPr lvl="1"/>
            <a:r>
              <a:rPr lang="en-US" dirty="0"/>
              <a:t>Some variables were removed as they added no value:</a:t>
            </a:r>
          </a:p>
          <a:p>
            <a:pPr lvl="2"/>
            <a:r>
              <a:rPr lang="en-US" dirty="0"/>
              <a:t>Example: Total Hours Worked – 80 for each employee</a:t>
            </a:r>
          </a:p>
          <a:p>
            <a:pPr lvl="2"/>
            <a:r>
              <a:rPr lang="en-US" dirty="0"/>
              <a:t>Employee Count – 1 in each case</a:t>
            </a:r>
          </a:p>
          <a:p>
            <a:r>
              <a:rPr lang="en-US" dirty="0"/>
              <a:t>After preparation – the model was split into test and training sets.  Once that was tuned properly, the “real” test model (without Attrition) was run through the model.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671512"/>
          </a:xfrm>
        </p:spPr>
        <p:txBody>
          <a:bodyPr/>
          <a:lstStyle/>
          <a:p>
            <a:pPr algn="ctr"/>
            <a:r>
              <a:rPr lang="en-US" dirty="0"/>
              <a:t>Attrition – Contributing Factors</a:t>
            </a:r>
          </a:p>
        </p:txBody>
      </p:sp>
      <p:pic>
        <p:nvPicPr>
          <p:cNvPr id="5" name="Picture Placeholder 4" descr="Basket filled with appl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3063"/>
            <a:ext cx="8686800" cy="4529137"/>
          </a:xfrm>
        </p:spPr>
        <p:txBody>
          <a:bodyPr numCol="2">
            <a:normAutofit/>
          </a:bodyPr>
          <a:lstStyle/>
          <a:p>
            <a:pPr marL="45720" indent="0">
              <a:buNone/>
            </a:pPr>
            <a:r>
              <a:rPr lang="en-US" sz="1600" dirty="0" err="1"/>
              <a:t>JobInvolvement</a:t>
            </a:r>
            <a:r>
              <a:rPr lang="en-US" sz="1600" dirty="0"/>
              <a:t>   </a:t>
            </a:r>
            <a:r>
              <a:rPr lang="en-US" sz="1200" dirty="0"/>
              <a:t>8.384e-02  1.590e-02   5.273 1.71e-07 ***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JobSatisfaction</a:t>
            </a:r>
            <a:r>
              <a:rPr lang="en-US" sz="1600" dirty="0"/>
              <a:t>    </a:t>
            </a:r>
            <a:r>
              <a:rPr lang="en-US" sz="1200" dirty="0"/>
              <a:t>4.196e-02  1.003e-02   4.184 3.17e-05 ***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NumCompWorked</a:t>
            </a:r>
            <a:r>
              <a:rPr lang="en-US" sz="1600" dirty="0"/>
              <a:t>  </a:t>
            </a:r>
            <a:r>
              <a:rPr lang="en-US" sz="1050" dirty="0"/>
              <a:t>-2.145e-02  5.081e-03  -4.222 2.69e-05 ***</a:t>
            </a:r>
          </a:p>
          <a:p>
            <a:pPr marL="45720" indent="0">
              <a:buNone/>
            </a:pPr>
            <a:r>
              <a:rPr lang="en-US" sz="1600" dirty="0" err="1"/>
              <a:t>OverTime</a:t>
            </a:r>
            <a:r>
              <a:rPr lang="en-US" sz="1600" dirty="0"/>
              <a:t>              </a:t>
            </a:r>
            <a:r>
              <a:rPr lang="en-US" sz="1200" dirty="0"/>
              <a:t>-2.105e-01  2.453e-02  -8.578  &lt; 2e-16 ***</a:t>
            </a:r>
          </a:p>
          <a:p>
            <a:pPr marL="45720" indent="0">
              <a:buNone/>
            </a:pPr>
            <a:r>
              <a:rPr lang="en-US" sz="1600" dirty="0" err="1"/>
              <a:t>StockOptionLevel</a:t>
            </a:r>
            <a:r>
              <a:rPr lang="en-US" sz="1600" dirty="0"/>
              <a:t>   </a:t>
            </a:r>
            <a:r>
              <a:rPr lang="en-US" sz="1100" dirty="0"/>
              <a:t>4.783e-02  1.329e-02   3.599 0.000339 ***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DistanceFromHome</a:t>
            </a:r>
            <a:r>
              <a:rPr lang="en-US" sz="1600" dirty="0"/>
              <a:t>  </a:t>
            </a:r>
            <a:r>
              <a:rPr lang="en-US" sz="1000" dirty="0"/>
              <a:t>-4.152e-03  1.385e-03  -2.998 0.002796 ** 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EnviroSatisfaction</a:t>
            </a:r>
            <a:r>
              <a:rPr lang="en-US" sz="1600" dirty="0"/>
              <a:t>  </a:t>
            </a:r>
            <a:r>
              <a:rPr lang="en-US" sz="1100" dirty="0"/>
              <a:t>2.798e-02  1.017e-02   2.750 0.006090 ** </a:t>
            </a:r>
          </a:p>
          <a:p>
            <a:pPr marL="45720" indent="0">
              <a:buNone/>
            </a:pPr>
            <a:r>
              <a:rPr lang="en-US" sz="1600" dirty="0" err="1"/>
              <a:t>WorkLifeBalance</a:t>
            </a:r>
            <a:r>
              <a:rPr lang="en-US" sz="1600" dirty="0"/>
              <a:t>     </a:t>
            </a:r>
            <a:r>
              <a:rPr lang="en-US" sz="1100" dirty="0"/>
              <a:t>4.159e-02  1.561e-02   2.664 0.007870 ** 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YearsSinceLastPromo</a:t>
            </a:r>
            <a:r>
              <a:rPr lang="en-US" sz="1600" dirty="0"/>
              <a:t> </a:t>
            </a:r>
            <a:r>
              <a:rPr lang="en-US" sz="1000" dirty="0"/>
              <a:t>-1.481e-02  4.633e-03  -3.197 0.001440 ** 	</a:t>
            </a:r>
            <a:r>
              <a:rPr lang="en-US" sz="1600" dirty="0"/>
              <a:t>				</a:t>
            </a:r>
          </a:p>
          <a:p>
            <a:pPr marL="45720" indent="0">
              <a:buNone/>
            </a:pPr>
            <a:r>
              <a:rPr lang="en-US" sz="1600" dirty="0" err="1"/>
              <a:t>BusTravel_Freq</a:t>
            </a:r>
            <a:r>
              <a:rPr lang="en-US" sz="1600" dirty="0"/>
              <a:t>       </a:t>
            </a:r>
            <a:r>
              <a:rPr lang="en-US" sz="1000" dirty="0"/>
              <a:t>-1.045e-01  4.293e-02  -2.434 0.015136 * </a:t>
            </a:r>
            <a:r>
              <a:rPr lang="en-US" sz="1600" dirty="0"/>
              <a:t> </a:t>
            </a:r>
          </a:p>
          <a:p>
            <a:pPr marL="45720" indent="0">
              <a:buNone/>
            </a:pPr>
            <a:r>
              <a:rPr lang="en-US" sz="1600" dirty="0" err="1"/>
              <a:t>JobRoleSales</a:t>
            </a:r>
            <a:r>
              <a:rPr lang="en-US" sz="1600" dirty="0"/>
              <a:t> Rep   </a:t>
            </a:r>
            <a:r>
              <a:rPr lang="en-US" sz="1100" dirty="0"/>
              <a:t>-2.343e-01  1.188e-01  -1.973 0.048787 *</a:t>
            </a:r>
            <a:r>
              <a:rPr lang="en-US" sz="1600" dirty="0"/>
              <a:t>  </a:t>
            </a:r>
          </a:p>
          <a:p>
            <a:pPr marL="45720" indent="0">
              <a:buNone/>
            </a:pPr>
            <a:r>
              <a:rPr lang="en-US" sz="1600" dirty="0" err="1"/>
              <a:t>RelationsSatis</a:t>
            </a:r>
            <a:r>
              <a:rPr lang="en-US" sz="1600" dirty="0"/>
              <a:t>          </a:t>
            </a:r>
            <a:r>
              <a:rPr lang="en-US" sz="1100" dirty="0"/>
              <a:t>2.363e-02  1.010e-02   2.338 0.019606 *  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TotalWorkYears</a:t>
            </a:r>
            <a:r>
              <a:rPr lang="en-US" sz="1600" dirty="0"/>
              <a:t>       </a:t>
            </a:r>
            <a:r>
              <a:rPr lang="en-US" sz="1100" dirty="0"/>
              <a:t>6.777e-03  3.370e-03   2.011 0.044672 *  </a:t>
            </a:r>
            <a:endParaRPr lang="en-US" sz="1600" dirty="0"/>
          </a:p>
          <a:p>
            <a:pPr marL="45720" indent="0">
              <a:buNone/>
            </a:pPr>
            <a:r>
              <a:rPr lang="en-US" sz="1600" dirty="0" err="1"/>
              <a:t>TrainTimesLastYear</a:t>
            </a:r>
            <a:r>
              <a:rPr lang="en-US" sz="1600" dirty="0"/>
              <a:t>  </a:t>
            </a:r>
            <a:r>
              <a:rPr lang="en-US" sz="1050" dirty="0"/>
              <a:t>1.848e-02  8.826e-03   2.094 0.036591 * </a:t>
            </a:r>
          </a:p>
          <a:p>
            <a:pPr marL="45720" indent="0">
              <a:buNone/>
            </a:pPr>
            <a:endParaRPr lang="en-US" sz="1050" dirty="0"/>
          </a:p>
          <a:p>
            <a:pPr marL="45720" indent="0">
              <a:buNone/>
            </a:pPr>
            <a:r>
              <a:rPr lang="en-US" sz="1800" dirty="0"/>
              <a:t>RMSE – Training Set:	.09565996</a:t>
            </a:r>
          </a:p>
          <a:p>
            <a:pPr marL="45720" indent="0">
              <a:buNone/>
            </a:pPr>
            <a:r>
              <a:rPr lang="en-US" sz="1800" dirty="0"/>
              <a:t>RMSE – Test Set		.1054616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DB6C2-0FB4-95AE-993A-AA0E650E5F34}"/>
              </a:ext>
            </a:extLst>
          </p:cNvPr>
          <p:cNvSpPr/>
          <p:nvPr/>
        </p:nvSpPr>
        <p:spPr>
          <a:xfrm>
            <a:off x="2665412" y="1524000"/>
            <a:ext cx="4267200" cy="441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896E-5E81-750D-6A1E-A5B8FDC42959}"/>
              </a:ext>
            </a:extLst>
          </p:cNvPr>
          <p:cNvSpPr/>
          <p:nvPr/>
        </p:nvSpPr>
        <p:spPr>
          <a:xfrm>
            <a:off x="6931024" y="1524000"/>
            <a:ext cx="4267200" cy="441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94604-52E4-4887-23C9-DDC48219F5B4}"/>
              </a:ext>
            </a:extLst>
          </p:cNvPr>
          <p:cNvSpPr txBox="1"/>
          <p:nvPr/>
        </p:nvSpPr>
        <p:spPr>
          <a:xfrm>
            <a:off x="3656012" y="1168033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Estimate        Std. Error      t-value     p-v     cont.*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28564-B5E6-C5E3-8079-E269858702C1}"/>
              </a:ext>
            </a:extLst>
          </p:cNvPr>
          <p:cNvSpPr txBox="1"/>
          <p:nvPr/>
        </p:nvSpPr>
        <p:spPr>
          <a:xfrm>
            <a:off x="2894012" y="6233428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*contribution - asterisks show contribution *** high, **med, * 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1A12D-9E47-E92E-B6BC-054C0A21A341}"/>
              </a:ext>
            </a:extLst>
          </p:cNvPr>
          <p:cNvSpPr txBox="1"/>
          <p:nvPr/>
        </p:nvSpPr>
        <p:spPr>
          <a:xfrm>
            <a:off x="8304212" y="115690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Estimate     Std. Error  t-value  p-v     cont.*</a:t>
            </a:r>
          </a:p>
        </p:txBody>
      </p:sp>
    </p:spTree>
    <p:extLst>
      <p:ext uri="{BB962C8B-B14F-4D97-AF65-F5344CB8AC3E}">
        <p14:creationId xmlns:p14="http://schemas.microsoft.com/office/powerpoint/2010/main" val="16829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3_win32_fixed.potx" id="{3A171B6B-FFBA-48A8-BE98-1B46F94E36D4}" vid="{74A41B82-4C0A-4DF4-B737-4621C74F1EE8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1310</TotalTime>
  <Words>1188</Words>
  <Application>Microsoft Office PowerPoint</Application>
  <PresentationFormat>Custom</PresentationFormat>
  <Paragraphs>138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Cambria</vt:lpstr>
      <vt:lpstr>Food Gourmet 16x9</vt:lpstr>
      <vt:lpstr>Presentation to the CEO &amp; CFO of Frito Lay</vt:lpstr>
      <vt:lpstr>Agenda</vt:lpstr>
      <vt:lpstr>Bureau of Labor Statistics 1992-2022 Companies with 499-999 employees</vt:lpstr>
      <vt:lpstr>Frito Lay’s Attrition over the years 1992-2022</vt:lpstr>
      <vt:lpstr>K-Nearest Neighbors (KNN) – limitations </vt:lpstr>
      <vt:lpstr>KNN.CV LOOCV Analysis on Attrition – Train/Test  final set is numeric, factored, scaled &amp; balanced</vt:lpstr>
      <vt:lpstr>KNN.CV LOOCV Analysis on Attrition – True Test final set is numeric, factored, scaled &amp; rebalanced (rebalance is not perfect, but you can’t argue with results)</vt:lpstr>
      <vt:lpstr>Multiple Linear Regression - MLR</vt:lpstr>
      <vt:lpstr>Attrition – Contributing Factors</vt:lpstr>
      <vt:lpstr>These appear to be the most important factors contributing to Attrition</vt:lpstr>
      <vt:lpstr>Multiple Linear Regression  -  the 7 key requirements:</vt:lpstr>
      <vt:lpstr>Multiple Linear Regression  -  the 7 key requirements:</vt:lpstr>
      <vt:lpstr>Attrition Equation from linear regression</vt:lpstr>
      <vt:lpstr>MLR takeaways</vt:lpstr>
      <vt:lpstr>Monthly Income</vt:lpstr>
      <vt:lpstr>Low Job Satisfaction </vt:lpstr>
      <vt:lpstr>High Job Satisfaction </vt:lpstr>
      <vt:lpstr>Thank you Frito 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Pictures Layout</dc:title>
  <dc:creator>Todd Garner</dc:creator>
  <cp:lastModifiedBy>Todd Garner</cp:lastModifiedBy>
  <cp:revision>7</cp:revision>
  <dcterms:created xsi:type="dcterms:W3CDTF">2023-04-15T03:58:51Z</dcterms:created>
  <dcterms:modified xsi:type="dcterms:W3CDTF">2023-04-16T02:14:53Z</dcterms:modified>
</cp:coreProperties>
</file>